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94" r:id="rId2"/>
    <p:sldId id="291" r:id="rId3"/>
    <p:sldId id="298" r:id="rId4"/>
    <p:sldId id="295" r:id="rId5"/>
    <p:sldId id="296" r:id="rId6"/>
    <p:sldId id="297" r:id="rId7"/>
    <p:sldId id="299" r:id="rId8"/>
    <p:sldId id="300" r:id="rId9"/>
    <p:sldId id="262" r:id="rId10"/>
    <p:sldId id="301" r:id="rId11"/>
    <p:sldId id="302" r:id="rId12"/>
    <p:sldId id="303" r:id="rId13"/>
    <p:sldId id="304" r:id="rId14"/>
    <p:sldId id="306" r:id="rId15"/>
    <p:sldId id="307" r:id="rId16"/>
    <p:sldId id="308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20000"/>
      </a:spcBef>
      <a:spcAft>
        <a:spcPct val="0"/>
      </a:spcAft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0"/>
    <p:restoredTop sz="94130"/>
  </p:normalViewPr>
  <p:slideViewPr>
    <p:cSldViewPr>
      <p:cViewPr varScale="1">
        <p:scale>
          <a:sx n="74" d="100"/>
          <a:sy n="74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672BF-0273-4496-8398-A74C6CDE95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B6E6C3-93AF-4695-97B9-B035D58C26F4}">
      <dgm:prSet phldrT="[Tekst]"/>
      <dgm:spPr/>
      <dgm:t>
        <a:bodyPr/>
        <a:lstStyle/>
        <a:p>
          <a:r>
            <a:rPr lang="pl-PL" dirty="0"/>
            <a:t>Zastanawiamy się + Konsultacje</a:t>
          </a:r>
        </a:p>
      </dgm:t>
    </dgm:pt>
    <dgm:pt modelId="{AE42DDE1-D37A-4AD5-B6F2-BD6D9745DBD2}" type="parTrans" cxnId="{4E53196F-33F6-4BFF-8D80-81CFFF96F858}">
      <dgm:prSet/>
      <dgm:spPr/>
      <dgm:t>
        <a:bodyPr/>
        <a:lstStyle/>
        <a:p>
          <a:endParaRPr lang="pl-PL"/>
        </a:p>
      </dgm:t>
    </dgm:pt>
    <dgm:pt modelId="{FFDAE1B7-0787-4523-B273-269463506410}" type="sibTrans" cxnId="{4E53196F-33F6-4BFF-8D80-81CFFF96F858}">
      <dgm:prSet/>
      <dgm:spPr/>
      <dgm:t>
        <a:bodyPr/>
        <a:lstStyle/>
        <a:p>
          <a:endParaRPr lang="pl-PL"/>
        </a:p>
      </dgm:t>
    </dgm:pt>
    <dgm:pt modelId="{431409E4-10BB-494F-914B-FB796C3163BD}">
      <dgm:prSet phldrT="[Tekst]"/>
      <dgm:spPr/>
      <dgm:t>
        <a:bodyPr/>
        <a:lstStyle/>
        <a:p>
          <a:r>
            <a:rPr lang="pl-PL" dirty="0"/>
            <a:t>Kurs językowy</a:t>
          </a:r>
        </a:p>
      </dgm:t>
    </dgm:pt>
    <dgm:pt modelId="{55501B96-0AF2-44E2-A499-F37B32D2E2A0}" type="parTrans" cxnId="{0841DC90-CC32-4E20-B09A-E0994965D792}">
      <dgm:prSet/>
      <dgm:spPr/>
      <dgm:t>
        <a:bodyPr/>
        <a:lstStyle/>
        <a:p>
          <a:endParaRPr lang="pl-PL"/>
        </a:p>
      </dgm:t>
    </dgm:pt>
    <dgm:pt modelId="{241D8AA0-F661-4AC8-AABC-3F7299AF8F61}" type="sibTrans" cxnId="{0841DC90-CC32-4E20-B09A-E0994965D792}">
      <dgm:prSet/>
      <dgm:spPr/>
      <dgm:t>
        <a:bodyPr/>
        <a:lstStyle/>
        <a:p>
          <a:endParaRPr lang="pl-PL"/>
        </a:p>
      </dgm:t>
    </dgm:pt>
    <dgm:pt modelId="{611DC686-1046-44F4-AA18-B818B836945B}">
      <dgm:prSet phldrT="[Tekst]"/>
      <dgm:spPr/>
      <dgm:t>
        <a:bodyPr/>
        <a:lstStyle/>
        <a:p>
          <a:r>
            <a:rPr lang="pl-PL" dirty="0"/>
            <a:t>Egzamin językowy/certyfikat</a:t>
          </a:r>
        </a:p>
      </dgm:t>
    </dgm:pt>
    <dgm:pt modelId="{59B141E6-0CBA-42BE-A67A-04116E1C43FE}" type="parTrans" cxnId="{FD9D4B15-070A-463E-9137-CBE82292D069}">
      <dgm:prSet/>
      <dgm:spPr/>
      <dgm:t>
        <a:bodyPr/>
        <a:lstStyle/>
        <a:p>
          <a:endParaRPr lang="pl-PL"/>
        </a:p>
      </dgm:t>
    </dgm:pt>
    <dgm:pt modelId="{915D133D-9131-4B3C-8EE7-FC8385AF0A21}" type="sibTrans" cxnId="{FD9D4B15-070A-463E-9137-CBE82292D069}">
      <dgm:prSet/>
      <dgm:spPr/>
      <dgm:t>
        <a:bodyPr/>
        <a:lstStyle/>
        <a:p>
          <a:endParaRPr lang="pl-PL"/>
        </a:p>
      </dgm:t>
    </dgm:pt>
    <dgm:pt modelId="{55751C01-BD33-4CE4-9DE1-EBCF58B2A8B9}">
      <dgm:prSet phldrT="[Tekst]"/>
      <dgm:spPr/>
      <dgm:t>
        <a:bodyPr/>
        <a:lstStyle/>
        <a:p>
          <a:r>
            <a:rPr lang="pl-PL" dirty="0"/>
            <a:t>Złożenie dokumentów</a:t>
          </a:r>
        </a:p>
      </dgm:t>
    </dgm:pt>
    <dgm:pt modelId="{289B9BC5-0F78-45BA-B45A-EA2B536A3AD5}" type="parTrans" cxnId="{81BFA282-83D0-4FA2-8483-952D05120A4B}">
      <dgm:prSet/>
      <dgm:spPr/>
      <dgm:t>
        <a:bodyPr/>
        <a:lstStyle/>
        <a:p>
          <a:endParaRPr lang="pl-PL"/>
        </a:p>
      </dgm:t>
    </dgm:pt>
    <dgm:pt modelId="{BB9376AD-3259-4BCD-8E32-8EFB3131D741}" type="sibTrans" cxnId="{81BFA282-83D0-4FA2-8483-952D05120A4B}">
      <dgm:prSet/>
      <dgm:spPr/>
      <dgm:t>
        <a:bodyPr/>
        <a:lstStyle/>
        <a:p>
          <a:endParaRPr lang="pl-PL"/>
        </a:p>
      </dgm:t>
    </dgm:pt>
    <dgm:pt modelId="{0EFCD809-06FE-410C-B249-B3CFBA12F1B5}" type="pres">
      <dgm:prSet presAssocID="{FBB672BF-0273-4496-8398-A74C6CDE9570}" presName="Name0" presStyleCnt="0">
        <dgm:presLayoutVars>
          <dgm:dir/>
          <dgm:resizeHandles val="exact"/>
        </dgm:presLayoutVars>
      </dgm:prSet>
      <dgm:spPr/>
    </dgm:pt>
    <dgm:pt modelId="{2E842AB2-61A8-4012-A7D3-61577C84D6AF}" type="pres">
      <dgm:prSet presAssocID="{35B6E6C3-93AF-4695-97B9-B035D58C26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AC7BE0-BBC6-4D97-9900-D11C6B72AE3B}" type="pres">
      <dgm:prSet presAssocID="{FFDAE1B7-0787-4523-B273-269463506410}" presName="sibTrans" presStyleLbl="sibTrans2D1" presStyleIdx="0" presStyleCnt="3"/>
      <dgm:spPr/>
      <dgm:t>
        <a:bodyPr/>
        <a:lstStyle/>
        <a:p>
          <a:endParaRPr lang="pl-PL"/>
        </a:p>
      </dgm:t>
    </dgm:pt>
    <dgm:pt modelId="{429C047C-228E-46C4-869C-1F60598722F4}" type="pres">
      <dgm:prSet presAssocID="{FFDAE1B7-0787-4523-B273-269463506410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436CC6E-DE79-4466-BDB5-A7F7C4B7F42B}" type="pres">
      <dgm:prSet presAssocID="{431409E4-10BB-494F-914B-FB796C3163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3197B8-ACDC-4AC7-A960-1178A6F10848}" type="pres">
      <dgm:prSet presAssocID="{241D8AA0-F661-4AC8-AABC-3F7299AF8F61}" presName="sibTrans" presStyleLbl="sibTrans2D1" presStyleIdx="1" presStyleCnt="3"/>
      <dgm:spPr/>
      <dgm:t>
        <a:bodyPr/>
        <a:lstStyle/>
        <a:p>
          <a:endParaRPr lang="pl-PL"/>
        </a:p>
      </dgm:t>
    </dgm:pt>
    <dgm:pt modelId="{8D84BFA3-ED94-4B0A-8464-424634F527F4}" type="pres">
      <dgm:prSet presAssocID="{241D8AA0-F661-4AC8-AABC-3F7299AF8F61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B1F9A544-8A1F-4CA7-A026-F508F3C4D334}" type="pres">
      <dgm:prSet presAssocID="{611DC686-1046-44F4-AA18-B818B83694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C16502-E7C5-4E4D-970B-7CA3E751B19E}" type="pres">
      <dgm:prSet presAssocID="{915D133D-9131-4B3C-8EE7-FC8385AF0A21}" presName="sibTrans" presStyleLbl="sibTrans2D1" presStyleIdx="2" presStyleCnt="3"/>
      <dgm:spPr/>
      <dgm:t>
        <a:bodyPr/>
        <a:lstStyle/>
        <a:p>
          <a:endParaRPr lang="pl-PL"/>
        </a:p>
      </dgm:t>
    </dgm:pt>
    <dgm:pt modelId="{B6AF0413-8E78-4AB6-9C53-2B2D93B7F8CB}" type="pres">
      <dgm:prSet presAssocID="{915D133D-9131-4B3C-8EE7-FC8385AF0A21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8880BEBF-ACC8-4F1D-A22B-55B136596DAB}" type="pres">
      <dgm:prSet presAssocID="{55751C01-BD33-4CE4-9DE1-EBCF58B2A8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C2B48F-D3F2-7E41-BBB0-130BC386DF67}" type="presOf" srcId="{55751C01-BD33-4CE4-9DE1-EBCF58B2A8B9}" destId="{8880BEBF-ACC8-4F1D-A22B-55B136596DAB}" srcOrd="0" destOrd="0" presId="urn:microsoft.com/office/officeart/2005/8/layout/process1"/>
    <dgm:cxn modelId="{47F01D8E-ECF7-F045-ACB2-6953A166A92B}" type="presOf" srcId="{35B6E6C3-93AF-4695-97B9-B035D58C26F4}" destId="{2E842AB2-61A8-4012-A7D3-61577C84D6AF}" srcOrd="0" destOrd="0" presId="urn:microsoft.com/office/officeart/2005/8/layout/process1"/>
    <dgm:cxn modelId="{FF544501-3725-F743-96F3-D1CB139B1E4C}" type="presOf" srcId="{915D133D-9131-4B3C-8EE7-FC8385AF0A21}" destId="{A2C16502-E7C5-4E4D-970B-7CA3E751B19E}" srcOrd="0" destOrd="0" presId="urn:microsoft.com/office/officeart/2005/8/layout/process1"/>
    <dgm:cxn modelId="{72A80AE1-1D91-6E4E-96BB-703B196E91DB}" type="presOf" srcId="{FFDAE1B7-0787-4523-B273-269463506410}" destId="{04AC7BE0-BBC6-4D97-9900-D11C6B72AE3B}" srcOrd="0" destOrd="0" presId="urn:microsoft.com/office/officeart/2005/8/layout/process1"/>
    <dgm:cxn modelId="{81BFA282-83D0-4FA2-8483-952D05120A4B}" srcId="{FBB672BF-0273-4496-8398-A74C6CDE9570}" destId="{55751C01-BD33-4CE4-9DE1-EBCF58B2A8B9}" srcOrd="3" destOrd="0" parTransId="{289B9BC5-0F78-45BA-B45A-EA2B536A3AD5}" sibTransId="{BB9376AD-3259-4BCD-8E32-8EFB3131D741}"/>
    <dgm:cxn modelId="{C63AB2AB-F9F1-1345-B73F-FBF5EB84F484}" type="presOf" srcId="{915D133D-9131-4B3C-8EE7-FC8385AF0A21}" destId="{B6AF0413-8E78-4AB6-9C53-2B2D93B7F8CB}" srcOrd="1" destOrd="0" presId="urn:microsoft.com/office/officeart/2005/8/layout/process1"/>
    <dgm:cxn modelId="{97A47923-9DE1-AC4E-A07D-813D68666F11}" type="presOf" srcId="{611DC686-1046-44F4-AA18-B818B836945B}" destId="{B1F9A544-8A1F-4CA7-A026-F508F3C4D334}" srcOrd="0" destOrd="0" presId="urn:microsoft.com/office/officeart/2005/8/layout/process1"/>
    <dgm:cxn modelId="{FD9D4B15-070A-463E-9137-CBE82292D069}" srcId="{FBB672BF-0273-4496-8398-A74C6CDE9570}" destId="{611DC686-1046-44F4-AA18-B818B836945B}" srcOrd="2" destOrd="0" parTransId="{59B141E6-0CBA-42BE-A67A-04116E1C43FE}" sibTransId="{915D133D-9131-4B3C-8EE7-FC8385AF0A21}"/>
    <dgm:cxn modelId="{4F62E9D7-6381-CA4C-BC5E-3F250FDFE55A}" type="presOf" srcId="{FBB672BF-0273-4496-8398-A74C6CDE9570}" destId="{0EFCD809-06FE-410C-B249-B3CFBA12F1B5}" srcOrd="0" destOrd="0" presId="urn:microsoft.com/office/officeart/2005/8/layout/process1"/>
    <dgm:cxn modelId="{4E53196F-33F6-4BFF-8D80-81CFFF96F858}" srcId="{FBB672BF-0273-4496-8398-A74C6CDE9570}" destId="{35B6E6C3-93AF-4695-97B9-B035D58C26F4}" srcOrd="0" destOrd="0" parTransId="{AE42DDE1-D37A-4AD5-B6F2-BD6D9745DBD2}" sibTransId="{FFDAE1B7-0787-4523-B273-269463506410}"/>
    <dgm:cxn modelId="{0841DC90-CC32-4E20-B09A-E0994965D792}" srcId="{FBB672BF-0273-4496-8398-A74C6CDE9570}" destId="{431409E4-10BB-494F-914B-FB796C3163BD}" srcOrd="1" destOrd="0" parTransId="{55501B96-0AF2-44E2-A499-F37B32D2E2A0}" sibTransId="{241D8AA0-F661-4AC8-AABC-3F7299AF8F61}"/>
    <dgm:cxn modelId="{B938A26A-BC62-B84B-933A-E964E80ED5CB}" type="presOf" srcId="{FFDAE1B7-0787-4523-B273-269463506410}" destId="{429C047C-228E-46C4-869C-1F60598722F4}" srcOrd="1" destOrd="0" presId="urn:microsoft.com/office/officeart/2005/8/layout/process1"/>
    <dgm:cxn modelId="{0945F597-9D24-CC41-A0BC-EE1591E5F1A1}" type="presOf" srcId="{431409E4-10BB-494F-914B-FB796C3163BD}" destId="{D436CC6E-DE79-4466-BDB5-A7F7C4B7F42B}" srcOrd="0" destOrd="0" presId="urn:microsoft.com/office/officeart/2005/8/layout/process1"/>
    <dgm:cxn modelId="{291FCFE5-E843-0042-A3A4-30A870F08436}" type="presOf" srcId="{241D8AA0-F661-4AC8-AABC-3F7299AF8F61}" destId="{BF3197B8-ACDC-4AC7-A960-1178A6F10848}" srcOrd="0" destOrd="0" presId="urn:microsoft.com/office/officeart/2005/8/layout/process1"/>
    <dgm:cxn modelId="{E88F8BB8-131F-C140-AAAB-71552552E93E}" type="presOf" srcId="{241D8AA0-F661-4AC8-AABC-3F7299AF8F61}" destId="{8D84BFA3-ED94-4B0A-8464-424634F527F4}" srcOrd="1" destOrd="0" presId="urn:microsoft.com/office/officeart/2005/8/layout/process1"/>
    <dgm:cxn modelId="{522AEFB5-1ADC-204D-B603-D8EB05CB2218}" type="presParOf" srcId="{0EFCD809-06FE-410C-B249-B3CFBA12F1B5}" destId="{2E842AB2-61A8-4012-A7D3-61577C84D6AF}" srcOrd="0" destOrd="0" presId="urn:microsoft.com/office/officeart/2005/8/layout/process1"/>
    <dgm:cxn modelId="{8790A664-3AE1-F847-88F5-B0445B0DC22D}" type="presParOf" srcId="{0EFCD809-06FE-410C-B249-B3CFBA12F1B5}" destId="{04AC7BE0-BBC6-4D97-9900-D11C6B72AE3B}" srcOrd="1" destOrd="0" presId="urn:microsoft.com/office/officeart/2005/8/layout/process1"/>
    <dgm:cxn modelId="{4EB6C3BF-8121-FA4B-9DC6-1B322BE944A8}" type="presParOf" srcId="{04AC7BE0-BBC6-4D97-9900-D11C6B72AE3B}" destId="{429C047C-228E-46C4-869C-1F60598722F4}" srcOrd="0" destOrd="0" presId="urn:microsoft.com/office/officeart/2005/8/layout/process1"/>
    <dgm:cxn modelId="{5158E585-C7B2-554D-AA4B-064F1D8D2A7A}" type="presParOf" srcId="{0EFCD809-06FE-410C-B249-B3CFBA12F1B5}" destId="{D436CC6E-DE79-4466-BDB5-A7F7C4B7F42B}" srcOrd="2" destOrd="0" presId="urn:microsoft.com/office/officeart/2005/8/layout/process1"/>
    <dgm:cxn modelId="{87CC0283-3BF3-C64A-91B4-3A136339FD4E}" type="presParOf" srcId="{0EFCD809-06FE-410C-B249-B3CFBA12F1B5}" destId="{BF3197B8-ACDC-4AC7-A960-1178A6F10848}" srcOrd="3" destOrd="0" presId="urn:microsoft.com/office/officeart/2005/8/layout/process1"/>
    <dgm:cxn modelId="{63D3CF21-80B1-DE49-895E-13CAE85A9FBF}" type="presParOf" srcId="{BF3197B8-ACDC-4AC7-A960-1178A6F10848}" destId="{8D84BFA3-ED94-4B0A-8464-424634F527F4}" srcOrd="0" destOrd="0" presId="urn:microsoft.com/office/officeart/2005/8/layout/process1"/>
    <dgm:cxn modelId="{028B6301-9F46-3140-8BFC-C6C781EBA607}" type="presParOf" srcId="{0EFCD809-06FE-410C-B249-B3CFBA12F1B5}" destId="{B1F9A544-8A1F-4CA7-A026-F508F3C4D334}" srcOrd="4" destOrd="0" presId="urn:microsoft.com/office/officeart/2005/8/layout/process1"/>
    <dgm:cxn modelId="{4D3C3E69-6CDD-764B-934F-61A82E8BD4D3}" type="presParOf" srcId="{0EFCD809-06FE-410C-B249-B3CFBA12F1B5}" destId="{A2C16502-E7C5-4E4D-970B-7CA3E751B19E}" srcOrd="5" destOrd="0" presId="urn:microsoft.com/office/officeart/2005/8/layout/process1"/>
    <dgm:cxn modelId="{797D1A47-4C42-F64D-B149-AA9B27329EEB}" type="presParOf" srcId="{A2C16502-E7C5-4E4D-970B-7CA3E751B19E}" destId="{B6AF0413-8E78-4AB6-9C53-2B2D93B7F8CB}" srcOrd="0" destOrd="0" presId="urn:microsoft.com/office/officeart/2005/8/layout/process1"/>
    <dgm:cxn modelId="{E10037DF-6497-B04E-824A-57B06088C4FA}" type="presParOf" srcId="{0EFCD809-06FE-410C-B249-B3CFBA12F1B5}" destId="{8880BEBF-ACC8-4F1D-A22B-55B136596DA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AFB51-8934-493A-8261-10CB69EC3A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8AE669-E0A5-47FA-933C-CB44FF0C5992}">
      <dgm:prSet phldrT="[Tekst]"/>
      <dgm:spPr/>
      <dgm:t>
        <a:bodyPr/>
        <a:lstStyle/>
        <a:p>
          <a:r>
            <a:rPr lang="pl-PL" dirty="0"/>
            <a:t>Posiedzenie komisji</a:t>
          </a:r>
        </a:p>
      </dgm:t>
    </dgm:pt>
    <dgm:pt modelId="{857A74E0-B064-4FB0-A062-783981502FC6}" type="parTrans" cxnId="{5766FD63-1AD7-4DFF-8C27-55D7817BEC06}">
      <dgm:prSet/>
      <dgm:spPr/>
      <dgm:t>
        <a:bodyPr/>
        <a:lstStyle/>
        <a:p>
          <a:endParaRPr lang="pl-PL"/>
        </a:p>
      </dgm:t>
    </dgm:pt>
    <dgm:pt modelId="{DBC7C3D2-23A0-476A-A9B8-A5BA3BC4B16D}" type="sibTrans" cxnId="{5766FD63-1AD7-4DFF-8C27-55D7817BEC06}">
      <dgm:prSet/>
      <dgm:spPr/>
      <dgm:t>
        <a:bodyPr/>
        <a:lstStyle/>
        <a:p>
          <a:endParaRPr lang="pl-PL"/>
        </a:p>
      </dgm:t>
    </dgm:pt>
    <dgm:pt modelId="{058506CC-280C-4C99-8E93-810FFFE2028E}">
      <dgm:prSet phldrT="[Tekst]"/>
      <dgm:spPr/>
      <dgm:t>
        <a:bodyPr/>
        <a:lstStyle/>
        <a:p>
          <a:r>
            <a:rPr lang="pl-PL" dirty="0" smtClean="0"/>
            <a:t>II Etap rekrutacji</a:t>
          </a:r>
          <a:endParaRPr lang="pl-PL" dirty="0"/>
        </a:p>
      </dgm:t>
    </dgm:pt>
    <dgm:pt modelId="{8DCD3D9E-F423-43C7-A677-DAB4AD9A66BA}" type="parTrans" cxnId="{E7EC5145-B52B-49BF-B990-2E7268243E52}">
      <dgm:prSet/>
      <dgm:spPr/>
      <dgm:t>
        <a:bodyPr/>
        <a:lstStyle/>
        <a:p>
          <a:endParaRPr lang="pl-PL"/>
        </a:p>
      </dgm:t>
    </dgm:pt>
    <dgm:pt modelId="{FC5A6B46-B5C6-462B-8967-105DB5CEFE02}" type="sibTrans" cxnId="{E7EC5145-B52B-49BF-B990-2E7268243E52}">
      <dgm:prSet/>
      <dgm:spPr/>
      <dgm:t>
        <a:bodyPr/>
        <a:lstStyle/>
        <a:p>
          <a:endParaRPr lang="pl-PL"/>
        </a:p>
      </dgm:t>
    </dgm:pt>
    <dgm:pt modelId="{3DB510AD-D9DA-4C86-92EA-D806B8AA6247}">
      <dgm:prSet phldrT="[Tekst]"/>
      <dgm:spPr/>
      <dgm:t>
        <a:bodyPr/>
        <a:lstStyle/>
        <a:p>
          <a:r>
            <a:rPr lang="pl-PL" dirty="0" smtClean="0"/>
            <a:t>formalności</a:t>
          </a:r>
          <a:endParaRPr lang="pl-PL" dirty="0"/>
        </a:p>
      </dgm:t>
    </dgm:pt>
    <dgm:pt modelId="{804F3CB2-0232-4006-97BD-105D28E066AE}" type="parTrans" cxnId="{6E840C05-5A90-49DF-BBB9-9CCE90D5C9BA}">
      <dgm:prSet/>
      <dgm:spPr/>
      <dgm:t>
        <a:bodyPr/>
        <a:lstStyle/>
        <a:p>
          <a:endParaRPr lang="pl-PL"/>
        </a:p>
      </dgm:t>
    </dgm:pt>
    <dgm:pt modelId="{7DC76F68-4554-410F-A159-38EBC68FA586}" type="sibTrans" cxnId="{6E840C05-5A90-49DF-BBB9-9CCE90D5C9BA}">
      <dgm:prSet/>
      <dgm:spPr/>
      <dgm:t>
        <a:bodyPr/>
        <a:lstStyle/>
        <a:p>
          <a:endParaRPr lang="pl-PL"/>
        </a:p>
      </dgm:t>
    </dgm:pt>
    <dgm:pt modelId="{D2EC7B9A-35AD-4566-AFD1-39F9A39ACA09}" type="pres">
      <dgm:prSet presAssocID="{B00AFB51-8934-493A-8261-10CB69EC3A12}" presName="Name0" presStyleCnt="0">
        <dgm:presLayoutVars>
          <dgm:dir/>
          <dgm:resizeHandles val="exact"/>
        </dgm:presLayoutVars>
      </dgm:prSet>
      <dgm:spPr/>
    </dgm:pt>
    <dgm:pt modelId="{0D9E0E02-E69C-4D54-8C0E-3815603E4C99}" type="pres">
      <dgm:prSet presAssocID="{8A8AE669-E0A5-47FA-933C-CB44FF0C59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8542A3-CE59-4CF5-BE28-CDB36E2FEAA7}" type="pres">
      <dgm:prSet presAssocID="{DBC7C3D2-23A0-476A-A9B8-A5BA3BC4B16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DC20C0E-23BD-4D74-B83D-4BC314D64E13}" type="pres">
      <dgm:prSet presAssocID="{DBC7C3D2-23A0-476A-A9B8-A5BA3BC4B16D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8C1EA1C2-F361-4BC5-A215-22D3A5BBD43C}" type="pres">
      <dgm:prSet presAssocID="{058506CC-280C-4C99-8E93-810FFFE202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A24F73-82CF-42F4-9847-EBF4D737BE33}" type="pres">
      <dgm:prSet presAssocID="{FC5A6B46-B5C6-462B-8967-105DB5CEFE02}" presName="sibTrans" presStyleLbl="sibTrans2D1" presStyleIdx="1" presStyleCnt="2"/>
      <dgm:spPr/>
      <dgm:t>
        <a:bodyPr/>
        <a:lstStyle/>
        <a:p>
          <a:endParaRPr lang="pl-PL"/>
        </a:p>
      </dgm:t>
    </dgm:pt>
    <dgm:pt modelId="{60FE649F-B813-4E4C-84B1-6FAE40A7F87C}" type="pres">
      <dgm:prSet presAssocID="{FC5A6B46-B5C6-462B-8967-105DB5CEFE02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D9A199D9-79F2-4E22-9181-123BEABA8450}" type="pres">
      <dgm:prSet presAssocID="{3DB510AD-D9DA-4C86-92EA-D806B8AA62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EC5145-B52B-49BF-B990-2E7268243E52}" srcId="{B00AFB51-8934-493A-8261-10CB69EC3A12}" destId="{058506CC-280C-4C99-8E93-810FFFE2028E}" srcOrd="1" destOrd="0" parTransId="{8DCD3D9E-F423-43C7-A677-DAB4AD9A66BA}" sibTransId="{FC5A6B46-B5C6-462B-8967-105DB5CEFE02}"/>
    <dgm:cxn modelId="{460BBC92-BD51-B543-92AA-68740F40BD3F}" type="presOf" srcId="{DBC7C3D2-23A0-476A-A9B8-A5BA3BC4B16D}" destId="{9DC20C0E-23BD-4D74-B83D-4BC314D64E13}" srcOrd="1" destOrd="0" presId="urn:microsoft.com/office/officeart/2005/8/layout/process1"/>
    <dgm:cxn modelId="{7A176E62-AA85-8A4E-8A2E-1E30BB65098B}" type="presOf" srcId="{8A8AE669-E0A5-47FA-933C-CB44FF0C5992}" destId="{0D9E0E02-E69C-4D54-8C0E-3815603E4C99}" srcOrd="0" destOrd="0" presId="urn:microsoft.com/office/officeart/2005/8/layout/process1"/>
    <dgm:cxn modelId="{38FD825B-78F7-9944-8ED5-1F06CDEA2222}" type="presOf" srcId="{FC5A6B46-B5C6-462B-8967-105DB5CEFE02}" destId="{60FE649F-B813-4E4C-84B1-6FAE40A7F87C}" srcOrd="1" destOrd="0" presId="urn:microsoft.com/office/officeart/2005/8/layout/process1"/>
    <dgm:cxn modelId="{BD01E637-C617-2B46-851A-C113A473BCB4}" type="presOf" srcId="{B00AFB51-8934-493A-8261-10CB69EC3A12}" destId="{D2EC7B9A-35AD-4566-AFD1-39F9A39ACA09}" srcOrd="0" destOrd="0" presId="urn:microsoft.com/office/officeart/2005/8/layout/process1"/>
    <dgm:cxn modelId="{79EFA0C3-AF5F-7E4B-BB1E-489DB88FA5A5}" type="presOf" srcId="{DBC7C3D2-23A0-476A-A9B8-A5BA3BC4B16D}" destId="{0B8542A3-CE59-4CF5-BE28-CDB36E2FEAA7}" srcOrd="0" destOrd="0" presId="urn:microsoft.com/office/officeart/2005/8/layout/process1"/>
    <dgm:cxn modelId="{5766FD63-1AD7-4DFF-8C27-55D7817BEC06}" srcId="{B00AFB51-8934-493A-8261-10CB69EC3A12}" destId="{8A8AE669-E0A5-47FA-933C-CB44FF0C5992}" srcOrd="0" destOrd="0" parTransId="{857A74E0-B064-4FB0-A062-783981502FC6}" sibTransId="{DBC7C3D2-23A0-476A-A9B8-A5BA3BC4B16D}"/>
    <dgm:cxn modelId="{DC79E026-76BD-0B45-819C-855A68264F31}" type="presOf" srcId="{058506CC-280C-4C99-8E93-810FFFE2028E}" destId="{8C1EA1C2-F361-4BC5-A215-22D3A5BBD43C}" srcOrd="0" destOrd="0" presId="urn:microsoft.com/office/officeart/2005/8/layout/process1"/>
    <dgm:cxn modelId="{6E840C05-5A90-49DF-BBB9-9CCE90D5C9BA}" srcId="{B00AFB51-8934-493A-8261-10CB69EC3A12}" destId="{3DB510AD-D9DA-4C86-92EA-D806B8AA6247}" srcOrd="2" destOrd="0" parTransId="{804F3CB2-0232-4006-97BD-105D28E066AE}" sibTransId="{7DC76F68-4554-410F-A159-38EBC68FA586}"/>
    <dgm:cxn modelId="{0C2A4EE2-6C2F-8B43-838A-B6CF9541479E}" type="presOf" srcId="{FC5A6B46-B5C6-462B-8967-105DB5CEFE02}" destId="{76A24F73-82CF-42F4-9847-EBF4D737BE33}" srcOrd="0" destOrd="0" presId="urn:microsoft.com/office/officeart/2005/8/layout/process1"/>
    <dgm:cxn modelId="{1472ECDB-F896-124A-8C3B-38F6B98A580D}" type="presOf" srcId="{3DB510AD-D9DA-4C86-92EA-D806B8AA6247}" destId="{D9A199D9-79F2-4E22-9181-123BEABA8450}" srcOrd="0" destOrd="0" presId="urn:microsoft.com/office/officeart/2005/8/layout/process1"/>
    <dgm:cxn modelId="{1A863881-8061-A14F-B2AA-F8DA3C584D02}" type="presParOf" srcId="{D2EC7B9A-35AD-4566-AFD1-39F9A39ACA09}" destId="{0D9E0E02-E69C-4D54-8C0E-3815603E4C99}" srcOrd="0" destOrd="0" presId="urn:microsoft.com/office/officeart/2005/8/layout/process1"/>
    <dgm:cxn modelId="{07C5B952-6663-A14A-A192-C82CC05C15AE}" type="presParOf" srcId="{D2EC7B9A-35AD-4566-AFD1-39F9A39ACA09}" destId="{0B8542A3-CE59-4CF5-BE28-CDB36E2FEAA7}" srcOrd="1" destOrd="0" presId="urn:microsoft.com/office/officeart/2005/8/layout/process1"/>
    <dgm:cxn modelId="{40437F60-7267-C340-9FC5-5A999A25E606}" type="presParOf" srcId="{0B8542A3-CE59-4CF5-BE28-CDB36E2FEAA7}" destId="{9DC20C0E-23BD-4D74-B83D-4BC314D64E13}" srcOrd="0" destOrd="0" presId="urn:microsoft.com/office/officeart/2005/8/layout/process1"/>
    <dgm:cxn modelId="{25C445A4-468D-004C-9CFF-FEBE407D4D96}" type="presParOf" srcId="{D2EC7B9A-35AD-4566-AFD1-39F9A39ACA09}" destId="{8C1EA1C2-F361-4BC5-A215-22D3A5BBD43C}" srcOrd="2" destOrd="0" presId="urn:microsoft.com/office/officeart/2005/8/layout/process1"/>
    <dgm:cxn modelId="{E3B91900-BBD1-DB44-A601-AF4454654A1C}" type="presParOf" srcId="{D2EC7B9A-35AD-4566-AFD1-39F9A39ACA09}" destId="{76A24F73-82CF-42F4-9847-EBF4D737BE33}" srcOrd="3" destOrd="0" presId="urn:microsoft.com/office/officeart/2005/8/layout/process1"/>
    <dgm:cxn modelId="{77DA47C2-AD40-9E48-9397-B2C927FB7E0A}" type="presParOf" srcId="{76A24F73-82CF-42F4-9847-EBF4D737BE33}" destId="{60FE649F-B813-4E4C-84B1-6FAE40A7F87C}" srcOrd="0" destOrd="0" presId="urn:microsoft.com/office/officeart/2005/8/layout/process1"/>
    <dgm:cxn modelId="{9E83B0A9-E041-FB4D-BDD4-1CAA2D1F6B76}" type="presParOf" srcId="{D2EC7B9A-35AD-4566-AFD1-39F9A39ACA09}" destId="{D9A199D9-79F2-4E22-9181-123BEABA84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9922B-5FF8-A943-B423-FA081206224C}" type="datetimeFigureOut">
              <a:rPr lang="pl-PL" smtClean="0"/>
              <a:t>2017-12-18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7695B-AC7F-0448-B1F9-FD1A5A758B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8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EE36-88A7-AA4E-8C23-38287363F01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15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92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948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timeshighereducation.com/world-university-rankings/mahidol-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Nowe kierunki: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8188" y="4848732"/>
            <a:ext cx="8108611" cy="884524"/>
          </a:xfrm>
        </p:spPr>
        <p:txBody>
          <a:bodyPr/>
          <a:lstStyle/>
          <a:p>
            <a:pPr algn="ctr"/>
            <a:r>
              <a:rPr lang="pl-PL" dirty="0" smtClean="0"/>
              <a:t>OBECNIE: możliwość wyjazdu na praktyki, ale w przyszłości możliwość wyjazdu na wymianę w ramach studiów doktoranckich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88031" y="978685"/>
            <a:ext cx="3798217" cy="70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dirty="0" smtClean="0"/>
              <a:t>Japonia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69972" y="978685"/>
            <a:ext cx="3798217" cy="70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dirty="0" smtClean="0"/>
              <a:t>Tajlandia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" y="1857376"/>
            <a:ext cx="4059250" cy="27768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2" y="1850810"/>
            <a:ext cx="403194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Khon</a:t>
            </a:r>
            <a:r>
              <a:rPr lang="pl-PL" dirty="0" smtClean="0"/>
              <a:t> </a:t>
            </a:r>
            <a:r>
              <a:rPr lang="pl-PL" dirty="0" err="1" smtClean="0"/>
              <a:t>Kaen</a:t>
            </a:r>
            <a:r>
              <a:rPr lang="pl-PL" dirty="0" smtClean="0"/>
              <a:t> University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005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l-PL" dirty="0" smtClean="0"/>
              <a:t>Uniwersytet położony 450km na północy wschód od Bangkoku, około 150km od granicy z Laosem</a:t>
            </a:r>
          </a:p>
          <a:p>
            <a:pPr>
              <a:buFont typeface="Arial" charset="0"/>
              <a:buChar char="•"/>
              <a:defRPr/>
            </a:pPr>
            <a:r>
              <a:rPr lang="pl-PL" dirty="0" smtClean="0"/>
              <a:t>Transport </a:t>
            </a:r>
            <a:r>
              <a:rPr lang="pl-PL" u="sng" dirty="0" smtClean="0"/>
              <a:t>zdecydowanie </a:t>
            </a:r>
            <a:r>
              <a:rPr lang="pl-PL" dirty="0" smtClean="0"/>
              <a:t>lotniczy; samoloty z Bangkoku są regularnie co 2 godziny, czas przelotu około 50 minut, bilety dostępne bezpośrednio na stronie przewoźnika lub za pośrednictwem Uniwersytetu, koszt bilety z bagażem 20kg około 3000 BTH (300zł). </a:t>
            </a:r>
          </a:p>
          <a:p>
            <a:pPr>
              <a:buFont typeface="Arial" charset="0"/>
              <a:buChar char="•"/>
              <a:defRPr/>
            </a:pPr>
            <a:r>
              <a:rPr lang="pl-PL" dirty="0" smtClean="0"/>
              <a:t>Transport z lotniska do hotelu lub akademików za pośrednictwem pracowników Uniwersytetu, lub studentów działających we współpracy z biurem współpracy zagranicznej Uniwersytetu</a:t>
            </a:r>
          </a:p>
          <a:p>
            <a:pPr>
              <a:buFont typeface="Arial" charset="0"/>
              <a:buChar char="•"/>
              <a:defRPr/>
            </a:pPr>
            <a:r>
              <a:rPr lang="pl-PL" u="sng" dirty="0" smtClean="0"/>
              <a:t>BRAK TRANSPORTU MIEJSKIEGO (!!)</a:t>
            </a:r>
            <a:r>
              <a:rPr lang="pl-PL" dirty="0" smtClean="0"/>
              <a:t>:</a:t>
            </a:r>
            <a:r>
              <a:rPr lang="pl-PL" u="sng" dirty="0" smtClean="0"/>
              <a:t> </a:t>
            </a:r>
            <a:r>
              <a:rPr lang="pl-PL" dirty="0" smtClean="0"/>
              <a:t>po mieście przemieszczamy się za pośrednictwem taksówek (WYŁACZNIE Z TAKSOMETREM), tup-tuków, </a:t>
            </a:r>
          </a:p>
          <a:p>
            <a:pPr>
              <a:buFont typeface="Arial" charset="0"/>
              <a:buChar char="•"/>
              <a:defRPr/>
            </a:pPr>
            <a:r>
              <a:rPr lang="pl-PL" dirty="0" smtClean="0"/>
              <a:t>Miasto </a:t>
            </a:r>
            <a:r>
              <a:rPr lang="pl-PL" dirty="0" err="1" smtClean="0"/>
              <a:t>Khon</a:t>
            </a:r>
            <a:r>
              <a:rPr lang="pl-PL" dirty="0" smtClean="0"/>
              <a:t> </a:t>
            </a:r>
            <a:r>
              <a:rPr lang="pl-PL" dirty="0" err="1" smtClean="0"/>
              <a:t>Kaen</a:t>
            </a:r>
            <a:r>
              <a:rPr lang="pl-PL" dirty="0" smtClean="0"/>
              <a:t>- 3 największe w Tajlandii, około 2 mln mieszkańców w obrębie aglomeracji miejskiej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428625" y="6300788"/>
            <a:ext cx="3857625" cy="41433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Uniwersytet </a:t>
            </a:r>
            <a:r>
              <a:rPr lang="pl-PL" dirty="0" err="1" smtClean="0"/>
              <a:t>Khon</a:t>
            </a:r>
            <a:r>
              <a:rPr lang="pl-PL" dirty="0" smtClean="0"/>
              <a:t> </a:t>
            </a:r>
            <a:r>
              <a:rPr lang="pl-PL" dirty="0" err="1" smtClean="0"/>
              <a:t>Kaen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8557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pl-PL" dirty="0" smtClean="0"/>
              <a:t>3 największy Uniwersytet Tajlandii, 3 najlepszy Uniwersytet </a:t>
            </a:r>
            <a:r>
              <a:rPr lang="pl-PL" dirty="0" err="1" smtClean="0"/>
              <a:t>Tajladii</a:t>
            </a:r>
            <a:endParaRPr lang="pl-PL" dirty="0" smtClean="0"/>
          </a:p>
          <a:p>
            <a:pPr>
              <a:buFont typeface="Arial" charset="0"/>
              <a:buChar char="•"/>
            </a:pPr>
            <a:r>
              <a:rPr lang="pl-PL" dirty="0" smtClean="0"/>
              <a:t>Uniwersytecki szpital kliniczny zlokalizowany w północnej części miasta, zajmuje jeden z większych obszarów 900ha kampusu (!!), na obszarze którego znajdują się akademiki, sklepy, uniwersytecki zoo, farmy i plantacje, instytuty badawcze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Szpital kliniczny znajduje się w bezpośrednim sąsiedztwie, połączony mostami naziemnymi z instytutem stomatologii, farmacji, pielęgniarstwa oraz biurem współpracy zagranicznej uniwersytetu.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Dziekan Współpracy Zagranicznej prof. </a:t>
            </a:r>
            <a:r>
              <a:rPr lang="pl-PL" dirty="0" err="1" smtClean="0"/>
              <a:t>Supat</a:t>
            </a:r>
            <a:r>
              <a:rPr lang="pl-PL" dirty="0" smtClean="0"/>
              <a:t> </a:t>
            </a:r>
            <a:r>
              <a:rPr lang="pl-PL" dirty="0" err="1" smtClean="0"/>
              <a:t>Sinawat</a:t>
            </a:r>
            <a:r>
              <a:rPr lang="pl-PL" dirty="0" smtClean="0"/>
              <a:t>, kierownik oddziału ginekologii i położnictwa, wykładowca fizjologii człowieka, ekspert leczenia niepłodności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Kierownik Biura Współpracy Zagranicznej: </a:t>
            </a:r>
            <a:r>
              <a:rPr lang="pl-PL" dirty="0" err="1"/>
              <a:t>Pawinee</a:t>
            </a:r>
            <a:r>
              <a:rPr lang="pl-PL" dirty="0"/>
              <a:t> </a:t>
            </a:r>
            <a:r>
              <a:rPr lang="pl-PL" dirty="0" err="1" smtClean="0"/>
              <a:t>Khamlar</a:t>
            </a:r>
            <a:endParaRPr lang="pl-PL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2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1" y="274638"/>
            <a:ext cx="4200128" cy="315009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7" y="3562439"/>
            <a:ext cx="4203612" cy="31527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97" y="274638"/>
            <a:ext cx="4187957" cy="31409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97" y="3562438"/>
            <a:ext cx="4203612" cy="31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72" y="146280"/>
            <a:ext cx="4280949" cy="3210712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72" y="3449982"/>
            <a:ext cx="4256632" cy="31924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3449982"/>
            <a:ext cx="4283968" cy="321297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141782"/>
            <a:ext cx="4299865" cy="32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Zakwaterowanie: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48263"/>
            <a:ext cx="8229600" cy="450059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l-PL" dirty="0" smtClean="0"/>
              <a:t>Akademiki publiczne, darmowe,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10 min od szpitala na pieszo</a:t>
            </a:r>
          </a:p>
          <a:p>
            <a:pPr>
              <a:buFont typeface="Arial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07" y="3319971"/>
            <a:ext cx="2682593" cy="35767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16" y="2891946"/>
            <a:ext cx="2423147" cy="32308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07" y="37554"/>
            <a:ext cx="2679762" cy="35730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27968"/>
            <a:ext cx="3360603" cy="44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Zakwaterowanie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l-PL" dirty="0" smtClean="0"/>
              <a:t>Akademiki prywatne, koszt około 5000 BTH miesięcznie (500zł), plus media (1000BTH), kaucja 5000BTH (pierwszy miesiąc)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10 min. Na pieszo od szpitala</a:t>
            </a:r>
          </a:p>
          <a:p>
            <a:pPr>
              <a:buFont typeface="Arial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79513" y="6165304"/>
            <a:ext cx="5589212" cy="549844"/>
          </a:xfrm>
        </p:spPr>
        <p:txBody>
          <a:bodyPr/>
          <a:lstStyle/>
          <a:p>
            <a:r>
              <a:rPr lang="pl-PL" dirty="0" smtClean="0"/>
              <a:t>Dodatkowo można wynająć pokój jeden, dla osoby odwiedzającej, wykładowców </a:t>
            </a:r>
            <a:r>
              <a:rPr lang="pl-PL" dirty="0" err="1" smtClean="0"/>
              <a:t>ect</a:t>
            </a:r>
            <a:r>
              <a:rPr lang="pl-PL" dirty="0" smtClean="0"/>
              <a:t>, koszt 600BTH/ za dzień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2484"/>
            <a:ext cx="2733768" cy="36450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79" y="2388380"/>
            <a:ext cx="2714346" cy="36191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2" y="4461961"/>
            <a:ext cx="2973253" cy="222994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35" y="2005061"/>
            <a:ext cx="3137231" cy="2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Bangkok- </a:t>
            </a:r>
            <a:r>
              <a:rPr lang="pl-PL" dirty="0" err="1" smtClean="0"/>
              <a:t>Mahidol</a:t>
            </a:r>
            <a:r>
              <a:rPr lang="pl-PL" dirty="0" smtClean="0"/>
              <a:t> University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l-PL" dirty="0" smtClean="0"/>
              <a:t>Najlepszy Uniwersytet w Tajlandii, na liście 200 najlepszych na świecie,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29 000 studentów, 3% obcokrajowców </a:t>
            </a:r>
          </a:p>
          <a:p>
            <a:pPr>
              <a:buFont typeface="Arial" charset="0"/>
              <a:buChar char="•"/>
            </a:pPr>
            <a:r>
              <a:rPr lang="pl-PL" dirty="0"/>
              <a:t>Dodatkowe </a:t>
            </a:r>
            <a:r>
              <a:rPr lang="pl-PL" dirty="0" smtClean="0"/>
              <a:t>informacje: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www.timeshighereducation.com/world-university-rankings/mahidol-university</a:t>
            </a:r>
            <a:endParaRPr lang="pl-PL" dirty="0" smtClean="0"/>
          </a:p>
          <a:p>
            <a:pPr>
              <a:buFont typeface="Arial" charset="0"/>
              <a:buChar char="•"/>
            </a:pPr>
            <a:r>
              <a:rPr lang="pl-PL" dirty="0" smtClean="0"/>
              <a:t>Kampus położony 30km od ścisłego centrum Bangkoku, podróż taksówką z taksometrem (około 300BTH)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Koszt akademika miesięczny wersja (</a:t>
            </a:r>
            <a:r>
              <a:rPr lang="pl-PL" dirty="0" err="1" smtClean="0"/>
              <a:t>full</a:t>
            </a:r>
            <a:r>
              <a:rPr lang="pl-PL" dirty="0" smtClean="0"/>
              <a:t>- wypas ;) ok 1000zł/ miesięcznie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Szpitale kliniczne, wydział farmacji, biuro współpracy zagranicznej, akademiki dla obcokrajowców położone w bezpośrednim centrum miasta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2649507" cy="19871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6" y="4549062"/>
            <a:ext cx="2711406" cy="18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kwalifikacji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413104" y="-66838"/>
          <a:ext cx="8229600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209760"/>
              </p:ext>
            </p:extLst>
          </p:nvPr>
        </p:nvGraphicFramePr>
        <p:xfrm>
          <a:off x="1524000" y="28857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Strzałka: w prawo 9"/>
          <p:cNvSpPr/>
          <p:nvPr/>
        </p:nvSpPr>
        <p:spPr>
          <a:xfrm rot="9836436">
            <a:off x="2528914" y="3237073"/>
            <a:ext cx="4999713" cy="51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1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Kryteria rekrutacji: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	Rekrutacja </a:t>
            </a:r>
            <a:r>
              <a:rPr lang="pl-PL" dirty="0"/>
              <a:t>odbywa się dwuetapowo. W pierwszym etapie kwalifikowani są wszyscy studenci, którzy poprawnie złożyli wniosek wyjazdowy, wraz z załączoną kserokopią osiągnięć naukowych (max. 80pkt</a:t>
            </a:r>
            <a:r>
              <a:rPr lang="pl-PL" dirty="0" smtClean="0"/>
              <a:t>)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 	Drugi </a:t>
            </a:r>
            <a:r>
              <a:rPr lang="pl-PL" dirty="0"/>
              <a:t>etap rekrutacji stanowi rozmowa kwalifikacyjna (max. 20pkt) przeprowadzona w terminie 14 dni od terminu składania dokumentów </a:t>
            </a:r>
            <a:endParaRPr lang="pl-PL" dirty="0" smtClean="0"/>
          </a:p>
          <a:p>
            <a:pPr algn="just"/>
            <a:r>
              <a:rPr lang="pl-PL" dirty="0">
                <a:solidFill>
                  <a:srgbClr val="FF0000"/>
                </a:solidFill>
              </a:rPr>
              <a:t>	</a:t>
            </a:r>
            <a:r>
              <a:rPr lang="pl-PL" dirty="0" smtClean="0">
                <a:solidFill>
                  <a:srgbClr val="FF0000"/>
                </a:solidFill>
              </a:rPr>
              <a:t>(8  stycznia 2018). </a:t>
            </a:r>
            <a:r>
              <a:rPr lang="pl-PL" dirty="0"/>
              <a:t>Do drugiego etapu rekrutacji kwalifikowanych </a:t>
            </a:r>
            <a:r>
              <a:rPr lang="pl-PL" dirty="0" smtClean="0"/>
              <a:t>jest </a:t>
            </a:r>
            <a:r>
              <a:rPr lang="pl-PL" dirty="0" smtClean="0">
                <a:solidFill>
                  <a:srgbClr val="FF0000"/>
                </a:solidFill>
              </a:rPr>
              <a:t>20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studentów</a:t>
            </a:r>
            <a:r>
              <a:rPr lang="pl-PL" dirty="0" smtClean="0"/>
              <a:t> </a:t>
            </a:r>
            <a:r>
              <a:rPr lang="pl-PL" dirty="0"/>
              <a:t>z najlepszym wynikiem pierwszego </a:t>
            </a:r>
            <a:r>
              <a:rPr lang="pl-PL" dirty="0" smtClean="0"/>
              <a:t>etapu </a:t>
            </a:r>
            <a:r>
              <a:rPr lang="pl-PL" dirty="0"/>
              <a:t>rekrutacji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0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Kryteria rekrutacji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/>
              <a:t>Etap I: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pl-PL" dirty="0" smtClean="0"/>
              <a:t>Kwadrat średniej ocen za ostatni semestr</a:t>
            </a:r>
          </a:p>
          <a:p>
            <a:pPr>
              <a:buFont typeface="Arial" charset="0"/>
              <a:buChar char="•"/>
            </a:pPr>
            <a:endParaRPr lang="pl-PL" dirty="0" smtClean="0"/>
          </a:p>
          <a:p>
            <a:pPr>
              <a:buFont typeface="Arial" charset="0"/>
              <a:buChar char="•"/>
            </a:pPr>
            <a:r>
              <a:rPr lang="pl-PL" dirty="0" smtClean="0"/>
              <a:t>Kwadrat oceny z egzaminu językowego, lub certyfikat z egzaminu na poziomie C1</a:t>
            </a:r>
          </a:p>
          <a:p>
            <a:pPr>
              <a:buFont typeface="Arial" charset="0"/>
              <a:buChar char="•"/>
            </a:pPr>
            <a:endParaRPr lang="pl-PL" dirty="0" smtClean="0"/>
          </a:p>
          <a:p>
            <a:pPr>
              <a:buFont typeface="Arial" charset="0"/>
              <a:buChar char="•"/>
            </a:pPr>
            <a:r>
              <a:rPr lang="pl-PL" dirty="0" smtClean="0"/>
              <a:t>Publikacje: </a:t>
            </a:r>
          </a:p>
          <a:p>
            <a:pPr>
              <a:buFont typeface="Arial" charset="0"/>
              <a:buChar char="•"/>
            </a:pPr>
            <a:endParaRPr lang="pl-PL" dirty="0" smtClean="0"/>
          </a:p>
          <a:p>
            <a:r>
              <a:rPr lang="pl-PL" dirty="0">
                <a:solidFill>
                  <a:srgbClr val="FF0000"/>
                </a:solidFill>
              </a:rPr>
              <a:t>5pkt</a:t>
            </a:r>
            <a:r>
              <a:rPr lang="pl-PL" dirty="0"/>
              <a:t>- jest pierwszym autorem co najmniej 1 publikacji z listy z listy filadelfijskiej </a:t>
            </a:r>
            <a:endParaRPr lang="pl-PL" dirty="0" smtClean="0"/>
          </a:p>
          <a:p>
            <a:r>
              <a:rPr lang="pl-PL" dirty="0" smtClean="0"/>
              <a:t>z </a:t>
            </a:r>
            <a:r>
              <a:rPr lang="pl-PL" dirty="0"/>
              <a:t>IF – 0,5 punktu, oraz współautorem publikacji z listy </a:t>
            </a:r>
            <a:r>
              <a:rPr lang="pl-PL" dirty="0" err="1"/>
              <a:t>MNiSW</a:t>
            </a:r>
            <a:r>
              <a:rPr lang="pl-PL" dirty="0"/>
              <a:t>.</a:t>
            </a:r>
          </a:p>
          <a:p>
            <a:r>
              <a:rPr lang="pl-PL" dirty="0">
                <a:solidFill>
                  <a:srgbClr val="FF0000"/>
                </a:solidFill>
              </a:rPr>
              <a:t>2pkt</a:t>
            </a:r>
            <a:r>
              <a:rPr lang="pl-PL" dirty="0"/>
              <a:t>- jest autorem lub współautorem publikacji z listy </a:t>
            </a:r>
            <a:r>
              <a:rPr lang="pl-PL" dirty="0" err="1" smtClean="0"/>
              <a:t>MNiSW</a:t>
            </a:r>
            <a:endParaRPr lang="pl-PL" dirty="0" smtClean="0"/>
          </a:p>
          <a:p>
            <a:endParaRPr lang="pl-PL" dirty="0" smtClean="0"/>
          </a:p>
          <a:p>
            <a:pPr lvl="0">
              <a:buFont typeface="Arial" charset="0"/>
              <a:buChar char="•"/>
            </a:pPr>
            <a:r>
              <a:rPr lang="pl-PL" dirty="0"/>
              <a:t>prace nagrodzone na sympozjach, kongresach naukowych, konferencjach lub konkursach naukowych  </a:t>
            </a:r>
            <a:endParaRPr lang="pl-PL" dirty="0" smtClean="0"/>
          </a:p>
          <a:p>
            <a:pPr lvl="0">
              <a:buFont typeface="Arial" charset="0"/>
              <a:buChar char="•"/>
            </a:pPr>
            <a:endParaRPr lang="pl-PL" dirty="0"/>
          </a:p>
          <a:p>
            <a:r>
              <a:rPr lang="pl-PL" dirty="0">
                <a:solidFill>
                  <a:srgbClr val="FF0000"/>
                </a:solidFill>
              </a:rPr>
              <a:t>5pkt</a:t>
            </a:r>
            <a:r>
              <a:rPr lang="pl-PL" dirty="0"/>
              <a:t>- szczebel międzynarodowy: co najmniej </a:t>
            </a:r>
            <a:r>
              <a:rPr lang="pl-PL" dirty="0">
                <a:solidFill>
                  <a:srgbClr val="FF0000"/>
                </a:solidFill>
              </a:rPr>
              <a:t>trzy</a:t>
            </a:r>
            <a:r>
              <a:rPr lang="pl-PL" dirty="0"/>
              <a:t> nagrodzone prace </a:t>
            </a:r>
          </a:p>
          <a:p>
            <a:r>
              <a:rPr lang="pl-PL" dirty="0">
                <a:solidFill>
                  <a:srgbClr val="FF0000"/>
                </a:solidFill>
              </a:rPr>
              <a:t>2pkt</a:t>
            </a:r>
            <a:r>
              <a:rPr lang="pl-PL" dirty="0"/>
              <a:t>- co najmniej </a:t>
            </a:r>
            <a:r>
              <a:rPr lang="pl-PL" dirty="0">
                <a:solidFill>
                  <a:srgbClr val="FF0000"/>
                </a:solidFill>
              </a:rPr>
              <a:t>jedna</a:t>
            </a:r>
            <a:r>
              <a:rPr lang="pl-PL" dirty="0"/>
              <a:t> nagrodzona praca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Arial" charset="0"/>
              <a:buChar char="•"/>
            </a:pPr>
            <a:r>
              <a:rPr lang="pl-PL" dirty="0"/>
              <a:t>aktywna działalność w </a:t>
            </a:r>
            <a:r>
              <a:rPr lang="pl-PL" dirty="0">
                <a:solidFill>
                  <a:srgbClr val="FF0000"/>
                </a:solidFill>
              </a:rPr>
              <a:t>jednym</a:t>
            </a:r>
            <a:r>
              <a:rPr lang="pl-PL" dirty="0"/>
              <a:t> kole naukowym (potwierdzona przez Opiekuna Koła)– minimum </a:t>
            </a:r>
            <a:r>
              <a:rPr lang="pl-PL" dirty="0">
                <a:solidFill>
                  <a:srgbClr val="FF0000"/>
                </a:solidFill>
              </a:rPr>
              <a:t>1 rok </a:t>
            </a:r>
            <a:r>
              <a:rPr lang="pl-PL" dirty="0"/>
              <a:t>– 5pkt</a:t>
            </a:r>
          </a:p>
          <a:p>
            <a:r>
              <a:rPr lang="pl-PL" dirty="0"/>
              <a:t> </a:t>
            </a:r>
          </a:p>
          <a:p>
            <a:pPr lvl="0">
              <a:buFont typeface="Arial" charset="0"/>
              <a:buChar char="•"/>
            </a:pPr>
            <a:r>
              <a:rPr lang="pl-PL" dirty="0"/>
              <a:t>Indywidualny Tok Studiów- 2pkt</a:t>
            </a:r>
          </a:p>
          <a:p>
            <a:r>
              <a:rPr lang="pl-PL" dirty="0"/>
              <a:t> </a:t>
            </a:r>
          </a:p>
          <a:p>
            <a:pPr lvl="0">
              <a:buFont typeface="Arial" charset="0"/>
              <a:buChar char="•"/>
            </a:pPr>
            <a:r>
              <a:rPr lang="pl-PL" dirty="0"/>
              <a:t>Student otrzymuje 1pkt </a:t>
            </a:r>
            <a:r>
              <a:rPr lang="pl-PL" dirty="0">
                <a:solidFill>
                  <a:srgbClr val="FF0000"/>
                </a:solidFill>
              </a:rPr>
              <a:t>za każdy ukończony </a:t>
            </a:r>
            <a:r>
              <a:rPr lang="pl-PL" dirty="0"/>
              <a:t>rok studiów</a:t>
            </a:r>
          </a:p>
          <a:p>
            <a:r>
              <a:rPr lang="pl-PL" dirty="0"/>
              <a:t> </a:t>
            </a:r>
          </a:p>
          <a:p>
            <a:pPr lvl="0">
              <a:buFont typeface="Arial" charset="0"/>
              <a:buChar char="•"/>
            </a:pPr>
            <a:r>
              <a:rPr lang="pl-PL" dirty="0" smtClean="0"/>
              <a:t>Doświadczenie zagraniczne: </a:t>
            </a:r>
          </a:p>
          <a:p>
            <a:pPr marL="0" lvl="0" indent="0"/>
            <a:r>
              <a:rPr lang="pl-PL" b="1" dirty="0" smtClean="0">
                <a:solidFill>
                  <a:srgbClr val="FF0000"/>
                </a:solidFill>
              </a:rPr>
              <a:t>5pkt</a:t>
            </a:r>
            <a:r>
              <a:rPr lang="pl-PL" b="1" dirty="0" smtClean="0"/>
              <a:t> </a:t>
            </a:r>
            <a:r>
              <a:rPr lang="pl-PL" dirty="0"/>
              <a:t>dla osoby, która spędziła co najmniej 6 miesięcy za granicą w ramach studiów lub </a:t>
            </a:r>
            <a:r>
              <a:rPr lang="pl-PL" dirty="0" smtClean="0"/>
              <a:t>praktyk </a:t>
            </a:r>
            <a:r>
              <a:rPr lang="pl-PL" dirty="0"/>
              <a:t>na Uniwersytecie Medycznym w Łodzi. (Program Erasmus + lub inne)</a:t>
            </a:r>
          </a:p>
          <a:p>
            <a:r>
              <a:rPr lang="pl-PL" dirty="0">
                <a:solidFill>
                  <a:srgbClr val="FF0000"/>
                </a:solidFill>
              </a:rPr>
              <a:t> </a:t>
            </a:r>
            <a:r>
              <a:rPr lang="pl-PL" dirty="0" smtClean="0">
                <a:solidFill>
                  <a:srgbClr val="FF0000"/>
                </a:solidFill>
              </a:rPr>
              <a:t>2pkt </a:t>
            </a:r>
            <a:r>
              <a:rPr lang="pl-PL" dirty="0"/>
              <a:t>dla osoby, która spędziła co najmniej 2 miesiące za granicą w ramach studiów lub praktyk na Uniwersytecie Medycznym w Łodzi (Program Erasmus + lub inne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pPr lvl="0">
              <a:buFont typeface="Arial" charset="0"/>
              <a:buChar char="•"/>
            </a:pPr>
            <a:r>
              <a:rPr lang="pl-PL" dirty="0"/>
              <a:t>2pkt dla osób działających na rzecz studentów przyjeżdżających z Uczelni </a:t>
            </a:r>
            <a:r>
              <a:rPr lang="pl-PL" dirty="0" smtClean="0"/>
              <a:t>Partnerskich</a:t>
            </a:r>
            <a:r>
              <a:rPr lang="pl-PL" dirty="0"/>
              <a:t> </a:t>
            </a:r>
            <a:endParaRPr lang="pl-PL" dirty="0" smtClean="0"/>
          </a:p>
          <a:p>
            <a:pPr lvl="0">
              <a:buFont typeface="Arial" charset="0"/>
              <a:buChar char="•"/>
            </a:pPr>
            <a:endParaRPr lang="pl-PL" dirty="0"/>
          </a:p>
          <a:p>
            <a:pPr lvl="0">
              <a:buFont typeface="Arial" charset="0"/>
              <a:buChar char="•"/>
            </a:pPr>
            <a:r>
              <a:rPr lang="pl-PL" dirty="0"/>
              <a:t>1pkt udokumentowane pełnienie funkcji w Samorządzie Studenckim UM w Łodzi przez rok czasu (sprawowanie funkcji). 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2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Kryteria rekrutacji, Etap </a:t>
            </a:r>
            <a:r>
              <a:rPr lang="pl-PL" dirty="0" smtClean="0"/>
              <a:t>II: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	Drugi etap rekrutacji stanowi rozmowa kwalifikacyjna (max. 20pkt) przeprowadzona w terminie 14 dni od terminu składania </a:t>
            </a:r>
            <a:r>
              <a:rPr lang="pl-PL" dirty="0" smtClean="0"/>
              <a:t>dokumentów</a:t>
            </a:r>
          </a:p>
          <a:p>
            <a:r>
              <a:rPr lang="pl-PL" dirty="0"/>
              <a:t>	</a:t>
            </a:r>
            <a:r>
              <a:rPr lang="pl-PL" dirty="0" smtClean="0"/>
              <a:t> </a:t>
            </a:r>
            <a:r>
              <a:rPr lang="pl-PL" dirty="0">
                <a:solidFill>
                  <a:srgbClr val="FF0000"/>
                </a:solidFill>
              </a:rPr>
              <a:t>(8  stycznia 2018). </a:t>
            </a:r>
            <a:r>
              <a:rPr lang="pl-PL" dirty="0"/>
              <a:t>Do drugiego etapu rekrutacji kwalifikowanych jest </a:t>
            </a:r>
            <a:r>
              <a:rPr lang="pl-PL" dirty="0" smtClean="0"/>
              <a:t>	</a:t>
            </a:r>
          </a:p>
          <a:p>
            <a:r>
              <a:rPr lang="pl-PL" dirty="0">
                <a:solidFill>
                  <a:srgbClr val="FF0000"/>
                </a:solidFill>
              </a:rPr>
              <a:t>	</a:t>
            </a:r>
            <a:r>
              <a:rPr lang="pl-PL" dirty="0" smtClean="0">
                <a:solidFill>
                  <a:srgbClr val="FF0000"/>
                </a:solidFill>
              </a:rPr>
              <a:t>20</a:t>
            </a:r>
            <a:r>
              <a:rPr lang="pl-PL" dirty="0" smtClean="0"/>
              <a:t> </a:t>
            </a:r>
            <a:r>
              <a:rPr lang="pl-PL" dirty="0">
                <a:solidFill>
                  <a:srgbClr val="FF0000"/>
                </a:solidFill>
              </a:rPr>
              <a:t>studentów</a:t>
            </a:r>
            <a:r>
              <a:rPr lang="pl-PL" dirty="0"/>
              <a:t> z najlepszym wynikiem pierwszego etapu rekrutacji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	Każdy z </a:t>
            </a:r>
            <a:r>
              <a:rPr lang="pl-PL" dirty="0" smtClean="0">
                <a:solidFill>
                  <a:srgbClr val="FF0000"/>
                </a:solidFill>
              </a:rPr>
              <a:t>4 członków </a:t>
            </a:r>
            <a:r>
              <a:rPr lang="pl-PL" dirty="0" smtClean="0"/>
              <a:t>komisji rekrutacyjnej przyznaje punkty </a:t>
            </a:r>
            <a:r>
              <a:rPr lang="pl-PL" dirty="0" smtClean="0">
                <a:solidFill>
                  <a:srgbClr val="FF0000"/>
                </a:solidFill>
              </a:rPr>
              <a:t>(0-5)</a:t>
            </a:r>
            <a:r>
              <a:rPr lang="pl-PL" dirty="0" smtClean="0"/>
              <a:t>. Punkty te są sumowane z wynikami uzyskanymi w pierwszym etapie rekrutacji. Na podstawie uzyskanych wyników tworzona jest lista rankingowa. Miejsca w uczelniach partnerskich są rozdzielane zgodnie z preferencją osób, które uzyskały najwyższe wyniki podczas procesu rekrutacji. </a:t>
            </a:r>
          </a:p>
          <a:p>
            <a:endParaRPr lang="pl-PL" dirty="0"/>
          </a:p>
          <a:p>
            <a:r>
              <a:rPr lang="pl-PL" dirty="0" smtClean="0"/>
              <a:t>	Rozmowa kwalifikacyjna jest prowadzona </a:t>
            </a:r>
            <a:r>
              <a:rPr lang="pl-PL" dirty="0" smtClean="0">
                <a:solidFill>
                  <a:srgbClr val="FF0000"/>
                </a:solidFill>
              </a:rPr>
              <a:t>WYŁĄCZNIE</a:t>
            </a:r>
            <a:r>
              <a:rPr lang="pl-PL" dirty="0" smtClean="0"/>
              <a:t> w języku angielskim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3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Japonia: </a:t>
            </a:r>
            <a:r>
              <a:rPr lang="pl-PL" dirty="0" err="1" smtClean="0"/>
              <a:t>Aichi</a:t>
            </a:r>
            <a:r>
              <a:rPr lang="pl-PL" dirty="0" smtClean="0"/>
              <a:t> </a:t>
            </a:r>
            <a:r>
              <a:rPr lang="pl-PL" dirty="0" err="1" smtClean="0"/>
              <a:t>Medical</a:t>
            </a:r>
            <a:r>
              <a:rPr lang="pl-PL" dirty="0" smtClean="0"/>
              <a:t> University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l-PL" dirty="0" smtClean="0"/>
              <a:t>Studenci mają zagwarantowane zakwaterowanie na terenie szpitala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Praktyki trwają 9 tygodni (3 bloki kliniczne po 3 tygodnie)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W dwóch poprzednich edycjach wymiany studenckiej studenci otrzymywali stypendium w wysokości 1000$ USD od Japońskiej Fundacji wspierającej wymiany studentów. Decyzja o przyznaniu finansowania na rok 2017/2018 zapadnie na przełomie kwietnia/maja 2018 roku. </a:t>
            </a:r>
          </a:p>
          <a:p>
            <a:pPr>
              <a:buFont typeface="Arial" charset="0"/>
              <a:buChar char="•"/>
            </a:pPr>
            <a:endParaRPr lang="pl-PL" dirty="0"/>
          </a:p>
          <a:p>
            <a:pPr>
              <a:buFont typeface="Arial" charset="0"/>
              <a:buChar char="•"/>
            </a:pPr>
            <a:endParaRPr lang="pl-PL" dirty="0" smtClean="0"/>
          </a:p>
          <a:p>
            <a:pPr>
              <a:buFont typeface="Arial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2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2" y="239952"/>
            <a:ext cx="5770984" cy="258789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3555" y="753263"/>
            <a:ext cx="3717032" cy="27877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032" y="3357178"/>
            <a:ext cx="3717032" cy="27877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92" y="3285874"/>
            <a:ext cx="5310185" cy="32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" y="2168288"/>
            <a:ext cx="4091947" cy="306896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20" y="2166464"/>
            <a:ext cx="4094379" cy="307078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7067128" cy="293465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40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UMED_3</Template>
  <TotalTime>2954</TotalTime>
  <Words>566</Words>
  <Application>Microsoft Office PowerPoint</Application>
  <PresentationFormat>Pokaz na ekranie (4:3)</PresentationFormat>
  <Paragraphs>85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Demi Cond</vt:lpstr>
      <vt:lpstr>Swis721ThEU</vt:lpstr>
      <vt:lpstr>umed</vt:lpstr>
      <vt:lpstr>Nowe kierunki: </vt:lpstr>
      <vt:lpstr>Proces kwalifikacji</vt:lpstr>
      <vt:lpstr>Kryteria rekrutacji: </vt:lpstr>
      <vt:lpstr>Kryteria rekrutacji, Etap I: </vt:lpstr>
      <vt:lpstr>Prezentacja programu PowerPoint</vt:lpstr>
      <vt:lpstr>Kryteria rekrutacji, Etap II:</vt:lpstr>
      <vt:lpstr>Japonia: Aichi Medical University </vt:lpstr>
      <vt:lpstr>Prezentacja programu PowerPoint</vt:lpstr>
      <vt:lpstr>Prezentacja programu PowerPoint</vt:lpstr>
      <vt:lpstr>Khon Kaen University</vt:lpstr>
      <vt:lpstr>Uniwersytet Khon Kaen </vt:lpstr>
      <vt:lpstr>Prezentacja programu PowerPoint</vt:lpstr>
      <vt:lpstr>Prezentacja programu PowerPoint</vt:lpstr>
      <vt:lpstr>Zakwaterowanie: </vt:lpstr>
      <vt:lpstr>Zakwaterowanie</vt:lpstr>
      <vt:lpstr>Bangkok- Mahidol University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ITS- lokalnie czy globalnie?</dc:title>
  <dc:creator>Wojciech Kuczyński</dc:creator>
  <cp:lastModifiedBy>Aleksandra Karaś</cp:lastModifiedBy>
  <cp:revision>65</cp:revision>
  <dcterms:created xsi:type="dcterms:W3CDTF">2016-10-18T07:09:33Z</dcterms:created>
  <dcterms:modified xsi:type="dcterms:W3CDTF">2017-12-18T12:13:29Z</dcterms:modified>
</cp:coreProperties>
</file>